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0" r:id="rId2"/>
    <p:sldId id="271" r:id="rId3"/>
    <p:sldId id="272" r:id="rId4"/>
    <p:sldId id="274" r:id="rId5"/>
    <p:sldId id="256" r:id="rId6"/>
    <p:sldId id="259" r:id="rId7"/>
    <p:sldId id="266" r:id="rId8"/>
    <p:sldId id="267" r:id="rId9"/>
    <p:sldId id="268" r:id="rId10"/>
    <p:sldId id="269" r:id="rId11"/>
    <p:sldId id="258" r:id="rId12"/>
    <p:sldId id="275" r:id="rId13"/>
    <p:sldId id="289" r:id="rId14"/>
    <p:sldId id="276" r:id="rId15"/>
    <p:sldId id="277" r:id="rId16"/>
    <p:sldId id="283" r:id="rId17"/>
    <p:sldId id="284" r:id="rId18"/>
    <p:sldId id="285" r:id="rId19"/>
    <p:sldId id="286"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70400" autoAdjust="0"/>
  </p:normalViewPr>
  <p:slideViewPr>
    <p:cSldViewPr>
      <p:cViewPr>
        <p:scale>
          <a:sx n="56" d="100"/>
          <a:sy n="56" d="100"/>
        </p:scale>
        <p:origin x="-178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085CD-7D60-46FF-959C-C86F25FBFBC0}" type="datetimeFigureOut">
              <a:rPr lang="en-GB" smtClean="0"/>
              <a:t>18/07/2016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6D931-4285-44FD-9CBF-514AE1BCD6D3}" type="slidenum">
              <a:rPr lang="en-GB" smtClean="0"/>
              <a:t>‹#›</a:t>
            </a:fld>
            <a:endParaRPr lang="en-GB"/>
          </a:p>
        </p:txBody>
      </p:sp>
    </p:spTree>
    <p:extLst>
      <p:ext uri="{BB962C8B-B14F-4D97-AF65-F5344CB8AC3E}">
        <p14:creationId xmlns:p14="http://schemas.microsoft.com/office/powerpoint/2010/main" val="3937519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26D931-4285-44FD-9CBF-514AE1BCD6D3}" type="slidenum">
              <a:rPr lang="en-GB" smtClean="0"/>
              <a:t>2</a:t>
            </a:fld>
            <a:endParaRPr lang="en-GB"/>
          </a:p>
        </p:txBody>
      </p:sp>
    </p:spTree>
    <p:extLst>
      <p:ext uri="{BB962C8B-B14F-4D97-AF65-F5344CB8AC3E}">
        <p14:creationId xmlns:p14="http://schemas.microsoft.com/office/powerpoint/2010/main" val="49145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Delayed Government’s Disabled Students Allowance reforms by a year as a result of supporting disabled students with taking legal action against the flawed Government’s DSA consultation process.</a:t>
            </a:r>
          </a:p>
          <a:p>
            <a:pPr marL="171450" indent="-171450">
              <a:buFont typeface="Arial" panose="020B0604020202020204" pitchFamily="34" charset="0"/>
              <a:buChar char="•"/>
            </a:pPr>
            <a:r>
              <a:rPr lang="en-GB" dirty="0" smtClean="0"/>
              <a:t>Successfully supported a disabled parent who is a wheelchair user to challenge the Local Authority’s refusal to allocate a wheelchair accessible school for his son at an Independent Admissions Appeals Panel.. The LA refused to comply with their Equality Act 2010 duties in terms of having an admissions policy that included a process for the LA to consider reasonable adjustments for disabled parents so that they can take their children to school etc.   We are hoping that disabled parents will be explicitly included into the Government’s Schools Admissions Code (under review) which all  LAs and publically funded Schools must comply with after meetings between ALLFE and DFE     </a:t>
            </a:r>
          </a:p>
          <a:p>
            <a:pPr marL="171450" indent="-171450">
              <a:buFont typeface="Arial" panose="020B0604020202020204" pitchFamily="34" charset="0"/>
              <a:buChar char="•"/>
            </a:pPr>
            <a:r>
              <a:rPr lang="en-GB" dirty="0" smtClean="0"/>
              <a:t>Setting the Agenda:  ALLFIE’s briefings / lobbying on the Enterprise Bill resulted in Government’s Apprenticeships for people with LDs task force and recommendations including changes to the standard policy requiring all apprentices to gain Maths and English  GCSEs or functional skills qualifications.</a:t>
            </a:r>
          </a:p>
          <a:p>
            <a:pPr marL="171450" indent="-17145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fld id="{A826D931-4285-44FD-9CBF-514AE1BCD6D3}" type="slidenum">
              <a:rPr lang="en-GB" smtClean="0"/>
              <a:t>13</a:t>
            </a:fld>
            <a:endParaRPr lang="en-GB"/>
          </a:p>
        </p:txBody>
      </p:sp>
    </p:spTree>
    <p:extLst>
      <p:ext uri="{BB962C8B-B14F-4D97-AF65-F5344CB8AC3E}">
        <p14:creationId xmlns:p14="http://schemas.microsoft.com/office/powerpoint/2010/main" val="159983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smtClean="0"/>
          </a:p>
        </p:txBody>
      </p:sp>
      <p:sp>
        <p:nvSpPr>
          <p:cNvPr id="4" name="Slide Number Placeholder 3"/>
          <p:cNvSpPr>
            <a:spLocks noGrp="1"/>
          </p:cNvSpPr>
          <p:nvPr>
            <p:ph type="sldNum" sz="quarter" idx="10"/>
          </p:nvPr>
        </p:nvSpPr>
        <p:spPr/>
        <p:txBody>
          <a:bodyPr/>
          <a:lstStyle/>
          <a:p>
            <a:fld id="{A826D931-4285-44FD-9CBF-514AE1BCD6D3}" type="slidenum">
              <a:rPr lang="en-GB" smtClean="0"/>
              <a:t>14</a:t>
            </a:fld>
            <a:endParaRPr lang="en-GB"/>
          </a:p>
        </p:txBody>
      </p:sp>
    </p:spTree>
    <p:extLst>
      <p:ext uri="{BB962C8B-B14F-4D97-AF65-F5344CB8AC3E}">
        <p14:creationId xmlns:p14="http://schemas.microsoft.com/office/powerpoint/2010/main" val="257050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Long term goals:</a:t>
            </a:r>
          </a:p>
          <a:p>
            <a:endParaRPr lang="en-GB" dirty="0" smtClean="0"/>
          </a:p>
          <a:p>
            <a:pPr marL="171450" indent="-171450">
              <a:buFont typeface="Arial" panose="020B0604020202020204" pitchFamily="34" charset="0"/>
              <a:buChar char="•"/>
            </a:pPr>
            <a:r>
              <a:rPr lang="en-GB" dirty="0" smtClean="0"/>
              <a:t>All disabled people have a right to inclusive welfare support and housing that enables independent living, inclusion and participation in the community as defined in the UNCRPD</a:t>
            </a:r>
          </a:p>
          <a:p>
            <a:pPr marL="171450" indent="-171450">
              <a:buFont typeface="Arial" panose="020B0604020202020204" pitchFamily="34" charset="0"/>
              <a:buChar char="•"/>
            </a:pPr>
            <a:r>
              <a:rPr lang="en-GB" dirty="0" smtClean="0"/>
              <a:t>Scrap the Bedroom Tax, Work Capability Assessments, Benefit Sanctions, PIP and restore DLA</a:t>
            </a:r>
          </a:p>
          <a:p>
            <a:pPr marL="171450" indent="-171450">
              <a:buFont typeface="Arial" panose="020B0604020202020204" pitchFamily="34" charset="0"/>
              <a:buChar char="•"/>
            </a:pPr>
            <a:r>
              <a:rPr lang="en-GB" dirty="0" smtClean="0"/>
              <a:t>Remove the disabling barriers in the employment market so disabled people can access education, training and jobs</a:t>
            </a:r>
          </a:p>
          <a:p>
            <a:endParaRPr lang="en-GB" dirty="0" smtClean="0"/>
          </a:p>
          <a:p>
            <a:r>
              <a:rPr lang="en-GB" b="1" dirty="0" smtClean="0"/>
              <a:t>2015-16 goals:</a:t>
            </a:r>
          </a:p>
          <a:p>
            <a:pPr marL="171450" indent="-171450">
              <a:buFont typeface="Arial" panose="020B0604020202020204" pitchFamily="34" charset="0"/>
              <a:buChar char="•"/>
            </a:pPr>
            <a:r>
              <a:rPr lang="en-GB" dirty="0" smtClean="0"/>
              <a:t>To get alternative welfare strategies into the political programmes of other Parties</a:t>
            </a:r>
          </a:p>
          <a:p>
            <a:pPr marL="171450" indent="-171450">
              <a:buFont typeface="Arial" panose="020B0604020202020204" pitchFamily="34" charset="0"/>
              <a:buChar char="•"/>
            </a:pPr>
            <a:r>
              <a:rPr lang="en-GB" dirty="0" smtClean="0"/>
              <a:t>A cumulative equality impact assessment on the impact of welfare reform on disabled people</a:t>
            </a:r>
          </a:p>
          <a:p>
            <a:pPr marL="171450" indent="-171450">
              <a:buFont typeface="Arial" panose="020B0604020202020204" pitchFamily="34" charset="0"/>
              <a:buChar char="•"/>
            </a:pPr>
            <a:r>
              <a:rPr lang="en-GB" dirty="0" smtClean="0"/>
              <a:t>Increase media profile &amp; research on deaths related to ESA</a:t>
            </a:r>
          </a:p>
          <a:p>
            <a:pPr marL="171450" indent="-171450">
              <a:buFont typeface="Arial" panose="020B0604020202020204" pitchFamily="34" charset="0"/>
              <a:buChar char="•"/>
            </a:pPr>
            <a:r>
              <a:rPr lang="en-GB" dirty="0" smtClean="0"/>
              <a:t>Campaign against ATOS and Maximus</a:t>
            </a:r>
          </a:p>
          <a:p>
            <a:endParaRPr lang="en-GB" dirty="0"/>
          </a:p>
        </p:txBody>
      </p:sp>
      <p:sp>
        <p:nvSpPr>
          <p:cNvPr id="4" name="Slide Number Placeholder 3"/>
          <p:cNvSpPr>
            <a:spLocks noGrp="1"/>
          </p:cNvSpPr>
          <p:nvPr>
            <p:ph type="sldNum" sz="quarter" idx="10"/>
          </p:nvPr>
        </p:nvSpPr>
        <p:spPr/>
        <p:txBody>
          <a:bodyPr/>
          <a:lstStyle/>
          <a:p>
            <a:fld id="{A826D931-4285-44FD-9CBF-514AE1BCD6D3}" type="slidenum">
              <a:rPr lang="en-GB" smtClean="0"/>
              <a:t>16</a:t>
            </a:fld>
            <a:endParaRPr lang="en-GB"/>
          </a:p>
        </p:txBody>
      </p:sp>
    </p:spTree>
    <p:extLst>
      <p:ext uri="{BB962C8B-B14F-4D97-AF65-F5344CB8AC3E}">
        <p14:creationId xmlns:p14="http://schemas.microsoft.com/office/powerpoint/2010/main" val="4211052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Long term goals:</a:t>
            </a:r>
          </a:p>
          <a:p>
            <a:endParaRPr lang="en-GB" dirty="0" smtClean="0"/>
          </a:p>
          <a:p>
            <a:pPr marL="171450" indent="-171450">
              <a:buFont typeface="Arial" panose="020B0604020202020204" pitchFamily="34" charset="0"/>
              <a:buChar char="•"/>
            </a:pPr>
            <a:r>
              <a:rPr lang="en-GB" dirty="0" smtClean="0"/>
              <a:t>Right to independent living for disabled people</a:t>
            </a:r>
          </a:p>
          <a:p>
            <a:pPr marL="171450" indent="-171450">
              <a:buFont typeface="Arial" panose="020B0604020202020204" pitchFamily="34" charset="0"/>
              <a:buChar char="•"/>
            </a:pPr>
            <a:r>
              <a:rPr lang="en-GB" dirty="0" smtClean="0"/>
              <a:t>Article 19 enshrined in domestic legislation</a:t>
            </a:r>
          </a:p>
          <a:p>
            <a:pPr marL="171450" indent="-171450">
              <a:buFont typeface="Arial" panose="020B0604020202020204" pitchFamily="34" charset="0"/>
              <a:buChar char="•"/>
            </a:pPr>
            <a:r>
              <a:rPr lang="en-GB" dirty="0" smtClean="0"/>
              <a:t>Adequate social care / independent living funding</a:t>
            </a:r>
          </a:p>
          <a:p>
            <a:pPr marL="171450" indent="-171450">
              <a:buFont typeface="Arial" panose="020B0604020202020204" pitchFamily="34" charset="0"/>
              <a:buChar char="•"/>
            </a:pPr>
            <a:r>
              <a:rPr lang="en-GB" dirty="0" smtClean="0"/>
              <a:t>National body independent of LAs responsible for administering social care support co-produced with Disabled People</a:t>
            </a:r>
          </a:p>
          <a:p>
            <a:endParaRPr lang="en-GB" dirty="0" smtClean="0"/>
          </a:p>
          <a:p>
            <a:r>
              <a:rPr lang="en-GB" dirty="0" smtClean="0"/>
              <a:t>2015-16</a:t>
            </a:r>
          </a:p>
          <a:p>
            <a:pPr marL="171450" indent="-171450">
              <a:buFont typeface="Arial" panose="020B0604020202020204" pitchFamily="34" charset="0"/>
              <a:buChar char="•"/>
            </a:pPr>
            <a:r>
              <a:rPr lang="en-GB" dirty="0" smtClean="0"/>
              <a:t>ILF replacement monies secured to LAs post April 2016 </a:t>
            </a:r>
          </a:p>
          <a:p>
            <a:pPr marL="171450" indent="-171450">
              <a:buFont typeface="Arial" panose="020B0604020202020204" pitchFamily="34" charset="0"/>
              <a:buChar char="•"/>
            </a:pPr>
            <a:r>
              <a:rPr lang="en-GB" dirty="0" smtClean="0"/>
              <a:t>Direct Payments rates in line with the living wage </a:t>
            </a:r>
          </a:p>
          <a:p>
            <a:pPr marL="171450" indent="-171450">
              <a:buFont typeface="Arial" panose="020B0604020202020204" pitchFamily="34" charset="0"/>
              <a:buChar char="•"/>
            </a:pPr>
            <a:r>
              <a:rPr lang="en-GB" dirty="0" smtClean="0"/>
              <a:t>Case law that establishes well-being and independent living in Care Act 2014 as over-ruling considerations of available resource and maximum expenditure policies</a:t>
            </a:r>
          </a:p>
          <a:p>
            <a:pPr marL="171450" indent="-171450">
              <a:buFont typeface="Arial" panose="020B0604020202020204" pitchFamily="34" charset="0"/>
              <a:buChar char="•"/>
            </a:pPr>
            <a:r>
              <a:rPr lang="en-GB" dirty="0" smtClean="0"/>
              <a:t>Media &amp; public profile of ILF  &amp; independent living issues maintained</a:t>
            </a:r>
          </a:p>
          <a:p>
            <a:pPr marL="171450" indent="-171450">
              <a:buFont typeface="Arial" panose="020B0604020202020204" pitchFamily="34" charset="0"/>
              <a:buChar char="•"/>
            </a:pPr>
            <a:r>
              <a:rPr lang="en-GB" dirty="0" smtClean="0"/>
              <a:t>Increase understanding of widest definition of independent living as described in 12 pillars of independent living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826D931-4285-44FD-9CBF-514AE1BCD6D3}" type="slidenum">
              <a:rPr lang="en-GB" smtClean="0"/>
              <a:t>17</a:t>
            </a:fld>
            <a:endParaRPr lang="en-GB"/>
          </a:p>
        </p:txBody>
      </p:sp>
    </p:spTree>
    <p:extLst>
      <p:ext uri="{BB962C8B-B14F-4D97-AF65-F5344CB8AC3E}">
        <p14:creationId xmlns:p14="http://schemas.microsoft.com/office/powerpoint/2010/main" val="230256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Long term goals:</a:t>
            </a:r>
          </a:p>
          <a:p>
            <a:endParaRPr lang="en-GB" dirty="0" smtClean="0"/>
          </a:p>
          <a:p>
            <a:r>
              <a:rPr lang="en-GB" dirty="0" smtClean="0"/>
              <a:t>•	To achieve equality of legislation for disability hate crime (so that it is treated the same by law as hate crime against other protected characteristic qualities strands)</a:t>
            </a:r>
          </a:p>
          <a:p>
            <a:r>
              <a:rPr lang="en-GB" dirty="0" smtClean="0"/>
              <a:t>•	To improve disability hate crime reporting so that levels of estimated incidents of DHC (approximately 62,000 per year ) are matched by same number of reported incidents of DHC. </a:t>
            </a:r>
          </a:p>
          <a:p>
            <a:r>
              <a:rPr lang="en-GB" dirty="0" smtClean="0"/>
              <a:t>•	To increase numbers of successful prosecutions of DHC </a:t>
            </a:r>
          </a:p>
          <a:p>
            <a:r>
              <a:rPr lang="en-GB" dirty="0" smtClean="0"/>
              <a:t>•	To empower Disabled people so we no longer expect or put up with DHC</a:t>
            </a:r>
          </a:p>
          <a:p>
            <a:r>
              <a:rPr lang="en-GB" dirty="0" smtClean="0"/>
              <a:t>•	To have a range of dedicated DDPO community and policing resources and support to improve awareness and reporting of Disability Hate Crime. </a:t>
            </a:r>
          </a:p>
          <a:p>
            <a:endParaRPr lang="en-GB" dirty="0" smtClean="0"/>
          </a:p>
          <a:p>
            <a:r>
              <a:rPr lang="en-GB" dirty="0" smtClean="0"/>
              <a:t>2015-16 goals:</a:t>
            </a:r>
          </a:p>
          <a:p>
            <a:endParaRPr lang="en-GB" dirty="0" smtClean="0"/>
          </a:p>
          <a:p>
            <a:pPr marL="171450" indent="-171450">
              <a:buFont typeface="Arial" panose="020B0604020202020204" pitchFamily="34" charset="0"/>
              <a:buChar char="•"/>
            </a:pPr>
            <a:r>
              <a:rPr lang="en-GB" dirty="0" smtClean="0"/>
              <a:t>Increase levels of Deaf and Disabled people and their organisations representation at strategic level in Criminal Justice policy and decision making </a:t>
            </a:r>
          </a:p>
          <a:p>
            <a:pPr marL="171450" indent="-171450">
              <a:buFont typeface="Arial" panose="020B0604020202020204" pitchFamily="34" charset="0"/>
              <a:buChar char="•"/>
            </a:pPr>
            <a:r>
              <a:rPr lang="en-GB" dirty="0" smtClean="0"/>
              <a:t>Improve DHC reporting making it easier, more accessible and a more positive experience for Deaf and Disabled people</a:t>
            </a:r>
          </a:p>
          <a:p>
            <a:pPr marL="171450" indent="-171450">
              <a:buFont typeface="Arial" panose="020B0604020202020204" pitchFamily="34" charset="0"/>
              <a:buChar char="•"/>
            </a:pPr>
            <a:r>
              <a:rPr lang="en-GB" dirty="0" smtClean="0"/>
              <a:t>Raise awareness of disability hate crime in our communities </a:t>
            </a:r>
          </a:p>
          <a:p>
            <a:pPr marL="171450" indent="-171450">
              <a:buFont typeface="Arial" panose="020B0604020202020204" pitchFamily="34" charset="0"/>
              <a:buChar char="•"/>
            </a:pPr>
            <a:r>
              <a:rPr lang="en-GB" dirty="0" smtClean="0"/>
              <a:t>Improve understanding of disability hate crime and appropriate ways to address it among the police</a:t>
            </a:r>
          </a:p>
          <a:p>
            <a:pPr marL="171450" indent="-171450">
              <a:buFont typeface="Arial" panose="020B0604020202020204" pitchFamily="34" charset="0"/>
              <a:buChar char="•"/>
            </a:pPr>
            <a:r>
              <a:rPr lang="en-GB" dirty="0" smtClean="0"/>
              <a:t>Disabled People's Organisations to have more opportunities for fully funded roles tackling disability hate crime, </a:t>
            </a:r>
            <a:r>
              <a:rPr lang="en-GB" dirty="0" err="1" smtClean="0"/>
              <a:t>e.g</a:t>
            </a:r>
            <a:r>
              <a:rPr lang="en-GB" dirty="0" smtClean="0"/>
              <a:t> as third party reporting centres, advocacy, or training the police and other statutory agencies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826D931-4285-44FD-9CBF-514AE1BCD6D3}" type="slidenum">
              <a:rPr lang="en-GB" smtClean="0"/>
              <a:t>18</a:t>
            </a:fld>
            <a:endParaRPr lang="en-GB"/>
          </a:p>
        </p:txBody>
      </p:sp>
    </p:spTree>
    <p:extLst>
      <p:ext uri="{BB962C8B-B14F-4D97-AF65-F5344CB8AC3E}">
        <p14:creationId xmlns:p14="http://schemas.microsoft.com/office/powerpoint/2010/main" val="88505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Long term goals: </a:t>
            </a:r>
          </a:p>
          <a:p>
            <a:endParaRPr lang="en-GB" dirty="0" smtClean="0"/>
          </a:p>
          <a:p>
            <a:r>
              <a:rPr lang="en-GB" dirty="0" smtClean="0"/>
              <a:t>•	Equal access to employment and career development for Deaf and Disabled people</a:t>
            </a:r>
          </a:p>
          <a:p>
            <a:r>
              <a:rPr lang="en-GB" dirty="0" smtClean="0"/>
              <a:t>•	Provision of a range of high quality, personalised support to disabled people to get and stay in work.</a:t>
            </a:r>
          </a:p>
          <a:p>
            <a:r>
              <a:rPr lang="en-GB" dirty="0" smtClean="0"/>
              <a:t>•	Inclusive and accessible employer and working practices that enable Disabled people to get and stay in work.</a:t>
            </a:r>
          </a:p>
          <a:p>
            <a:r>
              <a:rPr lang="en-GB" dirty="0" smtClean="0"/>
              <a:t>•	Meaningful redress under the law for discrimination at work</a:t>
            </a:r>
          </a:p>
          <a:p>
            <a:endParaRPr lang="en-GB" dirty="0" smtClean="0"/>
          </a:p>
          <a:p>
            <a:r>
              <a:rPr lang="en-GB" dirty="0" smtClean="0"/>
              <a:t>2015-16 goals:</a:t>
            </a:r>
          </a:p>
          <a:p>
            <a:endParaRPr lang="en-GB" dirty="0" smtClean="0"/>
          </a:p>
          <a:p>
            <a:pPr marL="171450" indent="-171450">
              <a:buFont typeface="Arial" panose="020B0604020202020204" pitchFamily="34" charset="0"/>
              <a:buChar char="•"/>
            </a:pPr>
            <a:r>
              <a:rPr lang="en-GB" dirty="0" smtClean="0"/>
              <a:t>Reverse negative changes to Access To Work (ATW)</a:t>
            </a:r>
          </a:p>
          <a:p>
            <a:pPr marL="171450" indent="-171450">
              <a:buFont typeface="Arial" panose="020B0604020202020204" pitchFamily="34" charset="0"/>
              <a:buChar char="•"/>
            </a:pPr>
            <a:r>
              <a:rPr lang="en-GB" dirty="0" smtClean="0"/>
              <a:t>Improve quality of ATW and increase awareness of ATW amongst Disabled people and employers</a:t>
            </a:r>
          </a:p>
          <a:p>
            <a:pPr marL="171450" indent="-171450">
              <a:buFont typeface="Arial" panose="020B0604020202020204" pitchFamily="34" charset="0"/>
              <a:buChar char="•"/>
            </a:pPr>
            <a:r>
              <a:rPr lang="en-GB" dirty="0" smtClean="0"/>
              <a:t>Increase understanding of the failings of current Work programme and work choice models and lobby for different employment support models in lead up to new Work programme and work choice contracts in 2017</a:t>
            </a:r>
          </a:p>
          <a:p>
            <a:pPr marL="171450" indent="-171450">
              <a:buFont typeface="Arial" panose="020B0604020202020204" pitchFamily="34" charset="0"/>
              <a:buChar char="•"/>
            </a:pPr>
            <a:r>
              <a:rPr lang="en-GB" dirty="0" smtClean="0"/>
              <a:t>Challenge employment discrimination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826D931-4285-44FD-9CBF-514AE1BCD6D3}" type="slidenum">
              <a:rPr lang="en-GB" smtClean="0"/>
              <a:t>19</a:t>
            </a:fld>
            <a:endParaRPr lang="en-GB"/>
          </a:p>
        </p:txBody>
      </p:sp>
    </p:spTree>
    <p:extLst>
      <p:ext uri="{BB962C8B-B14F-4D97-AF65-F5344CB8AC3E}">
        <p14:creationId xmlns:p14="http://schemas.microsoft.com/office/powerpoint/2010/main" val="2179178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Long term goals:</a:t>
            </a:r>
          </a:p>
          <a:p>
            <a:endParaRPr lang="en-GB" dirty="0" smtClean="0"/>
          </a:p>
          <a:p>
            <a:r>
              <a:rPr lang="en-GB" dirty="0" smtClean="0"/>
              <a:t>•	All disabled learners have the legal and human right to attend mainstream courses in mainstream education settings. </a:t>
            </a:r>
          </a:p>
          <a:p>
            <a:r>
              <a:rPr lang="en-GB" dirty="0" smtClean="0"/>
              <a:t>•	All disabled learners have the legal right to support to enable participation and learning. </a:t>
            </a:r>
          </a:p>
          <a:p>
            <a:r>
              <a:rPr lang="en-GB" dirty="0" smtClean="0"/>
              <a:t>•	Education buildings to be made accessible to all disabled learners. </a:t>
            </a:r>
          </a:p>
          <a:p>
            <a:r>
              <a:rPr lang="en-GB" dirty="0" smtClean="0"/>
              <a:t>•	All mainstream course curricula are accessible to and inclusive of disabled learners. </a:t>
            </a:r>
          </a:p>
          <a:p>
            <a:r>
              <a:rPr lang="en-GB" dirty="0" smtClean="0"/>
              <a:t>•	All education assessments and accreditations are inclusive. </a:t>
            </a:r>
          </a:p>
          <a:p>
            <a:r>
              <a:rPr lang="en-GB" dirty="0" smtClean="0"/>
              <a:t>•	Inclusive education focused training is compulsory for all education professionals and staff.</a:t>
            </a:r>
          </a:p>
          <a:p>
            <a:endParaRPr lang="en-GB" dirty="0" smtClean="0"/>
          </a:p>
          <a:p>
            <a:endParaRPr lang="en-GB" dirty="0" smtClean="0"/>
          </a:p>
          <a:p>
            <a:r>
              <a:rPr lang="en-GB" dirty="0" smtClean="0"/>
              <a:t>2015-16 goals:</a:t>
            </a:r>
          </a:p>
          <a:p>
            <a:endParaRPr lang="en-GB" dirty="0" smtClean="0"/>
          </a:p>
          <a:p>
            <a:r>
              <a:rPr lang="en-GB" dirty="0" smtClean="0"/>
              <a:t>Analysis of SEN Tribunal Case law highlights the bias towards segregated education and the lack of pupil/student/family choice</a:t>
            </a:r>
          </a:p>
          <a:p>
            <a:r>
              <a:rPr lang="en-GB" dirty="0" smtClean="0"/>
              <a:t>Recognition that current SEND policy and law acts as a disincentive for education providers</a:t>
            </a:r>
          </a:p>
          <a:p>
            <a:r>
              <a:rPr lang="en-GB" dirty="0" smtClean="0"/>
              <a:t>Education funding analysis</a:t>
            </a:r>
          </a:p>
          <a:p>
            <a:r>
              <a:rPr lang="en-GB" dirty="0" smtClean="0"/>
              <a:t>Children &amp; Families Act 2014 implementation review and case studies</a:t>
            </a:r>
          </a:p>
          <a:p>
            <a:r>
              <a:rPr lang="en-GB" dirty="0" smtClean="0"/>
              <a:t>Analysis of Higher Education Statistics that highlight the impact of DSA reforms on disabled students and case studies.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826D931-4285-44FD-9CBF-514AE1BCD6D3}" type="slidenum">
              <a:rPr lang="en-GB" smtClean="0"/>
              <a:t>20</a:t>
            </a:fld>
            <a:endParaRPr lang="en-GB"/>
          </a:p>
        </p:txBody>
      </p:sp>
    </p:spTree>
    <p:extLst>
      <p:ext uri="{BB962C8B-B14F-4D97-AF65-F5344CB8AC3E}">
        <p14:creationId xmlns:p14="http://schemas.microsoft.com/office/powerpoint/2010/main" val="85630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826D931-4285-44FD-9CBF-514AE1BCD6D3}" type="slidenum">
              <a:rPr lang="en-GB" smtClean="0"/>
              <a:t>3</a:t>
            </a:fld>
            <a:endParaRPr lang="en-GB"/>
          </a:p>
        </p:txBody>
      </p:sp>
    </p:spTree>
    <p:extLst>
      <p:ext uri="{BB962C8B-B14F-4D97-AF65-F5344CB8AC3E}">
        <p14:creationId xmlns:p14="http://schemas.microsoft.com/office/powerpoint/2010/main" val="374155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b="1" dirty="0" smtClean="0"/>
              <a:t>Employment: </a:t>
            </a:r>
            <a:r>
              <a:rPr lang="en-GB" sz="1400" dirty="0" smtClean="0"/>
              <a:t>1000 Deaf and Disabled people and BSL interpreters marching through London in September 2015 to protest against cuts to Access to Work – petition of over 20,000 signatures handed in at Downing Street (see attached for a couple of pics). </a:t>
            </a:r>
          </a:p>
          <a:p>
            <a:endParaRPr lang="en-GB" sz="1400" dirty="0" smtClean="0"/>
          </a:p>
          <a:p>
            <a:pPr marL="171450" indent="-171450">
              <a:buFont typeface="Arial" panose="020B0604020202020204" pitchFamily="34" charset="0"/>
              <a:buChar char="•"/>
            </a:pPr>
            <a:r>
              <a:rPr lang="en-GB" sz="1400" dirty="0" smtClean="0"/>
              <a:t>In November’s Autumn Statement George Osborne announced a real terms increase in funding for Access to Work. [NB obviously problems remain….]</a:t>
            </a:r>
            <a:endParaRPr lang="en-GB" sz="1400" dirty="0"/>
          </a:p>
        </p:txBody>
      </p:sp>
      <p:sp>
        <p:nvSpPr>
          <p:cNvPr id="4" name="Slide Number Placeholder 3"/>
          <p:cNvSpPr>
            <a:spLocks noGrp="1"/>
          </p:cNvSpPr>
          <p:nvPr>
            <p:ph type="sldNum" sz="quarter" idx="10"/>
          </p:nvPr>
        </p:nvSpPr>
        <p:spPr/>
        <p:txBody>
          <a:bodyPr/>
          <a:lstStyle/>
          <a:p>
            <a:fld id="{A826D931-4285-44FD-9CBF-514AE1BCD6D3}" type="slidenum">
              <a:rPr lang="en-GB" smtClean="0"/>
              <a:t>5</a:t>
            </a:fld>
            <a:endParaRPr lang="en-GB"/>
          </a:p>
        </p:txBody>
      </p:sp>
    </p:spTree>
    <p:extLst>
      <p:ext uri="{BB962C8B-B14F-4D97-AF65-F5344CB8AC3E}">
        <p14:creationId xmlns:p14="http://schemas.microsoft.com/office/powerpoint/2010/main" val="55856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smtClean="0"/>
              <a:t>Independent living: </a:t>
            </a:r>
          </a:p>
          <a:p>
            <a:pPr marL="171450" indent="-171450">
              <a:buFont typeface="Arial" panose="020B0604020202020204" pitchFamily="34" charset="0"/>
              <a:buChar char="•"/>
            </a:pPr>
            <a:endParaRPr lang="en-GB" b="1" dirty="0" smtClean="0"/>
          </a:p>
          <a:p>
            <a:pPr marL="171450" indent="-171450">
              <a:buFont typeface="Arial" panose="020B0604020202020204" pitchFamily="34" charset="0"/>
              <a:buChar char="•"/>
            </a:pPr>
            <a:r>
              <a:rPr lang="en-GB" b="1" dirty="0" smtClean="0"/>
              <a:t>Maintained momentum,</a:t>
            </a:r>
            <a:r>
              <a:rPr lang="en-GB" b="1" baseline="0" dirty="0" smtClean="0"/>
              <a:t> </a:t>
            </a:r>
            <a:r>
              <a:rPr lang="en-GB" b="1" dirty="0" smtClean="0"/>
              <a:t>pressure and profile of ILF / independent living = </a:t>
            </a:r>
            <a:r>
              <a:rPr lang="en-GB" dirty="0" smtClean="0"/>
              <a:t>Former ILF Recipient grant announced by government for next four years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i="1" dirty="0" smtClean="0"/>
              <a:t>Title very interesting – the </a:t>
            </a:r>
            <a:r>
              <a:rPr lang="en-GB" i="1" dirty="0" err="1" smtClean="0"/>
              <a:t>govt</a:t>
            </a:r>
            <a:r>
              <a:rPr lang="en-GB" i="1" dirty="0" smtClean="0"/>
              <a:t> wanted to bury ILF now  they</a:t>
            </a:r>
            <a:r>
              <a:rPr lang="en-GB" i="1" baseline="0" dirty="0" smtClean="0"/>
              <a:t> are taking great pains to name check it!!</a:t>
            </a:r>
          </a:p>
          <a:p>
            <a:pPr marL="171450" indent="-171450">
              <a:buFont typeface="Arial" panose="020B0604020202020204" pitchFamily="34" charset="0"/>
              <a:buChar char="•"/>
            </a:pPr>
            <a:endParaRPr lang="en-GB" i="1" baseline="0" dirty="0" smtClean="0"/>
          </a:p>
          <a:p>
            <a:pPr marL="171450" indent="-171450">
              <a:buFont typeface="Arial" panose="020B0604020202020204" pitchFamily="34" charset="0"/>
              <a:buChar char="•"/>
            </a:pPr>
            <a:endParaRPr lang="en-GB" i="1" dirty="0"/>
          </a:p>
        </p:txBody>
      </p:sp>
      <p:sp>
        <p:nvSpPr>
          <p:cNvPr id="4" name="Slide Number Placeholder 3"/>
          <p:cNvSpPr>
            <a:spLocks noGrp="1"/>
          </p:cNvSpPr>
          <p:nvPr>
            <p:ph type="sldNum" sz="quarter" idx="10"/>
          </p:nvPr>
        </p:nvSpPr>
        <p:spPr/>
        <p:txBody>
          <a:bodyPr/>
          <a:lstStyle/>
          <a:p>
            <a:fld id="{A826D931-4285-44FD-9CBF-514AE1BCD6D3}" type="slidenum">
              <a:rPr lang="en-GB" smtClean="0"/>
              <a:t>7</a:t>
            </a:fld>
            <a:endParaRPr lang="en-GB"/>
          </a:p>
        </p:txBody>
      </p:sp>
    </p:spTree>
    <p:extLst>
      <p:ext uri="{BB962C8B-B14F-4D97-AF65-F5344CB8AC3E}">
        <p14:creationId xmlns:p14="http://schemas.microsoft.com/office/powerpoint/2010/main" val="43412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Welfare reform: </a:t>
            </a:r>
            <a:r>
              <a:rPr lang="en-GB" dirty="0" smtClean="0"/>
              <a:t>increased public awareness about the negative impact of welfare reform on Disabled people and couple of significant </a:t>
            </a:r>
            <a:r>
              <a:rPr lang="en-GB" dirty="0" err="1" smtClean="0"/>
              <a:t>gov</a:t>
            </a:r>
            <a:r>
              <a:rPr lang="en-GB" dirty="0" smtClean="0"/>
              <a:t> </a:t>
            </a:r>
            <a:r>
              <a:rPr lang="en-GB" dirty="0" err="1" smtClean="0"/>
              <a:t>u-turns</a:t>
            </a:r>
            <a:r>
              <a:rPr lang="en-GB" dirty="0" smtClean="0"/>
              <a:t> - that suggest they are going to have real problems implementing the 12 billion welfare cuts they promised in their manifesto</a:t>
            </a:r>
          </a:p>
          <a:p>
            <a:endParaRPr lang="en-GB" dirty="0" smtClean="0"/>
          </a:p>
          <a:p>
            <a:pPr marL="171450" indent="-171450">
              <a:buFont typeface="Arial" panose="020B0604020202020204" pitchFamily="34" charset="0"/>
              <a:buChar char="•"/>
            </a:pPr>
            <a:r>
              <a:rPr lang="en-GB" dirty="0" smtClean="0"/>
              <a:t>U-turn on changes to working tax credits which would have made Disabled people on WTC significantly worse off (The </a:t>
            </a:r>
            <a:r>
              <a:rPr lang="en-GB" dirty="0" err="1" smtClean="0"/>
              <a:t>gov</a:t>
            </a:r>
            <a:r>
              <a:rPr lang="en-GB" dirty="0" smtClean="0"/>
              <a:t> publicly said the changes would not affect Disabled people but Disabled campaigners exposed how this was not true and contributed to the Lords rebellion which forced the </a:t>
            </a:r>
            <a:r>
              <a:rPr lang="en-GB" dirty="0" err="1" smtClean="0"/>
              <a:t>u-turn</a:t>
            </a:r>
            <a:r>
              <a:rPr lang="en-GB" dirty="0" smtClean="0"/>
              <a:t>)</a:t>
            </a:r>
          </a:p>
          <a:p>
            <a:endParaRPr lang="en-GB" dirty="0" smtClean="0"/>
          </a:p>
          <a:p>
            <a:pPr marL="171450" indent="-171450">
              <a:buFont typeface="Arial" panose="020B0604020202020204" pitchFamily="34" charset="0"/>
              <a:buChar char="•"/>
            </a:pPr>
            <a:r>
              <a:rPr lang="en-GB" dirty="0" smtClean="0"/>
              <a:t>ESA WRAG cut went through but Labour followed Lords in voting against it and name and shame campaign of those MPs who voted for it resulted in some high profile “sackings” of disability charity patrons. This was particularly embarrassing for Zac Goldsmith in his mayoral election campaign. Also contributed to the climate which led to…</a:t>
            </a:r>
          </a:p>
          <a:p>
            <a:endParaRPr lang="en-GB" dirty="0" smtClean="0"/>
          </a:p>
          <a:p>
            <a:pPr marL="171450" indent="-171450">
              <a:buFont typeface="Arial" panose="020B0604020202020204" pitchFamily="34" charset="0"/>
              <a:buChar char="•"/>
            </a:pPr>
            <a:r>
              <a:rPr lang="en-GB" dirty="0" smtClean="0"/>
              <a:t>High profile </a:t>
            </a:r>
            <a:r>
              <a:rPr lang="en-GB" dirty="0" err="1" smtClean="0"/>
              <a:t>gov</a:t>
            </a:r>
            <a:r>
              <a:rPr lang="en-GB" dirty="0" smtClean="0"/>
              <a:t> </a:t>
            </a:r>
            <a:r>
              <a:rPr lang="en-GB" dirty="0" err="1" smtClean="0"/>
              <a:t>u-turn</a:t>
            </a:r>
            <a:r>
              <a:rPr lang="en-GB" dirty="0" smtClean="0"/>
              <a:t> on PIP cut. This episode involved IDS resigning as Secretary of State for Work and Pensions claiming that </a:t>
            </a:r>
            <a:r>
              <a:rPr lang="en-GB" dirty="0" err="1" smtClean="0"/>
              <a:t>gov</a:t>
            </a:r>
            <a:r>
              <a:rPr lang="en-GB" dirty="0" smtClean="0"/>
              <a:t> cuts were ‘unjust’ and indefensible’</a:t>
            </a:r>
            <a:r>
              <a:rPr lang="en-GB" baseline="0" dirty="0" smtClean="0"/>
              <a:t> </a:t>
            </a:r>
            <a:r>
              <a:rPr lang="en-GB" dirty="0" smtClean="0"/>
              <a:t> targeting the poor and most vulnerable in society.</a:t>
            </a:r>
          </a:p>
          <a:p>
            <a:endParaRPr lang="en-GB" dirty="0"/>
          </a:p>
        </p:txBody>
      </p:sp>
      <p:sp>
        <p:nvSpPr>
          <p:cNvPr id="4" name="Slide Number Placeholder 3"/>
          <p:cNvSpPr>
            <a:spLocks noGrp="1"/>
          </p:cNvSpPr>
          <p:nvPr>
            <p:ph type="sldNum" sz="quarter" idx="10"/>
          </p:nvPr>
        </p:nvSpPr>
        <p:spPr/>
        <p:txBody>
          <a:bodyPr/>
          <a:lstStyle/>
          <a:p>
            <a:fld id="{A826D931-4285-44FD-9CBF-514AE1BCD6D3}" type="slidenum">
              <a:rPr lang="en-GB" smtClean="0"/>
              <a:t>8</a:t>
            </a:fld>
            <a:endParaRPr lang="en-GB"/>
          </a:p>
        </p:txBody>
      </p:sp>
    </p:spTree>
    <p:extLst>
      <p:ext uri="{BB962C8B-B14F-4D97-AF65-F5344CB8AC3E}">
        <p14:creationId xmlns:p14="http://schemas.microsoft.com/office/powerpoint/2010/main" val="390566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Latest</a:t>
            </a:r>
            <a:r>
              <a:rPr lang="en-GB" baseline="0" dirty="0" smtClean="0"/>
              <a:t> : damning report by </a:t>
            </a:r>
            <a:r>
              <a:rPr lang="en-GB" dirty="0" smtClean="0"/>
              <a:t>UN Committee on Economic, Social and Cultural rights expressed serious concerns at the impact of austerity measures on certain groups of people including Disabled people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826D931-4285-44FD-9CBF-514AE1BCD6D3}" type="slidenum">
              <a:rPr lang="en-GB" smtClean="0"/>
              <a:t>9</a:t>
            </a:fld>
            <a:endParaRPr lang="en-GB"/>
          </a:p>
        </p:txBody>
      </p:sp>
    </p:spTree>
    <p:extLst>
      <p:ext uri="{BB962C8B-B14F-4D97-AF65-F5344CB8AC3E}">
        <p14:creationId xmlns:p14="http://schemas.microsoft.com/office/powerpoint/2010/main" val="212070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smtClean="0"/>
              <a:t>Assisted suicide </a:t>
            </a:r>
            <a:r>
              <a:rPr lang="en-GB" sz="1600" dirty="0" smtClean="0"/>
              <a:t>– in September 2015 Marris’ bill to legalise assisted suicide was soundly defeated in the House of Commons and will not be back there this Parliament. </a:t>
            </a:r>
          </a:p>
          <a:p>
            <a:endParaRPr lang="en-GB" sz="1600" dirty="0" smtClean="0"/>
          </a:p>
          <a:p>
            <a:r>
              <a:rPr lang="en-GB" sz="1600" dirty="0" smtClean="0"/>
              <a:t>Then earlier this year Disabled campaigners attracted media interest in our international opposition to the Hollywood film Me before You, drawing attention to the negative messaging about the value of Disabled people’s lives.</a:t>
            </a:r>
            <a:endParaRPr lang="en-GB" sz="1600" dirty="0"/>
          </a:p>
        </p:txBody>
      </p:sp>
      <p:sp>
        <p:nvSpPr>
          <p:cNvPr id="4" name="Slide Number Placeholder 3"/>
          <p:cNvSpPr>
            <a:spLocks noGrp="1"/>
          </p:cNvSpPr>
          <p:nvPr>
            <p:ph type="sldNum" sz="quarter" idx="10"/>
          </p:nvPr>
        </p:nvSpPr>
        <p:spPr/>
        <p:txBody>
          <a:bodyPr/>
          <a:lstStyle/>
          <a:p>
            <a:fld id="{A826D931-4285-44FD-9CBF-514AE1BCD6D3}" type="slidenum">
              <a:rPr lang="en-GB" smtClean="0"/>
              <a:t>10</a:t>
            </a:fld>
            <a:endParaRPr lang="en-GB"/>
          </a:p>
        </p:txBody>
      </p:sp>
    </p:spTree>
    <p:extLst>
      <p:ext uri="{BB962C8B-B14F-4D97-AF65-F5344CB8AC3E}">
        <p14:creationId xmlns:p14="http://schemas.microsoft.com/office/powerpoint/2010/main" val="50892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Disability Hate Crime. </a:t>
            </a:r>
            <a:endParaRPr lang="en-GB" dirty="0" smtClean="0"/>
          </a:p>
          <a:p>
            <a:endParaRPr lang="en-GB" dirty="0" smtClean="0"/>
          </a:p>
          <a:p>
            <a:pPr marL="171450" indent="-171450">
              <a:buFont typeface="Arial" panose="020B0604020202020204" pitchFamily="34" charset="0"/>
              <a:buChar char="•"/>
            </a:pPr>
            <a:r>
              <a:rPr lang="en-GB" dirty="0" smtClean="0"/>
              <a:t>In London DDPOs have</a:t>
            </a:r>
            <a:r>
              <a:rPr lang="en-GB" baseline="0" dirty="0" smtClean="0"/>
              <a:t> been working with the MET to develop a - Disability Hate crime matters initiative which has set up a new way of recording hate crime against disabled people. </a:t>
            </a:r>
          </a:p>
          <a:p>
            <a:pPr marL="171450" indent="-171450">
              <a:buFont typeface="Arial" panose="020B0604020202020204" pitchFamily="34" charset="0"/>
              <a:buChar char="•"/>
            </a:pPr>
            <a:r>
              <a:rPr lang="en-GB" baseline="0" dirty="0" smtClean="0"/>
              <a:t>Pic of the launch which say 80 res from DDPOs and the Met and CPS launch the initiative  - which has </a:t>
            </a:r>
            <a:r>
              <a:rPr lang="en-GB" dirty="0" smtClean="0"/>
              <a:t>recorded</a:t>
            </a:r>
            <a:r>
              <a:rPr lang="en-GB" baseline="0" dirty="0" smtClean="0"/>
              <a:t> incidents of DHC</a:t>
            </a:r>
            <a:r>
              <a:rPr lang="en-GB" dirty="0" smtClean="0"/>
              <a:t> increase</a:t>
            </a:r>
            <a:r>
              <a:rPr lang="en-GB" baseline="0" dirty="0" smtClean="0"/>
              <a:t> </a:t>
            </a:r>
            <a:r>
              <a:rPr lang="en-GB" dirty="0" smtClean="0"/>
              <a:t>by 500%.</a:t>
            </a:r>
            <a:endParaRPr lang="en-GB" dirty="0"/>
          </a:p>
        </p:txBody>
      </p:sp>
      <p:sp>
        <p:nvSpPr>
          <p:cNvPr id="4" name="Slide Number Placeholder 3"/>
          <p:cNvSpPr>
            <a:spLocks noGrp="1"/>
          </p:cNvSpPr>
          <p:nvPr>
            <p:ph type="sldNum" sz="quarter" idx="10"/>
          </p:nvPr>
        </p:nvSpPr>
        <p:spPr/>
        <p:txBody>
          <a:bodyPr/>
          <a:lstStyle/>
          <a:p>
            <a:fld id="{A826D931-4285-44FD-9CBF-514AE1BCD6D3}" type="slidenum">
              <a:rPr lang="en-GB" smtClean="0"/>
              <a:t>11</a:t>
            </a:fld>
            <a:endParaRPr lang="en-GB"/>
          </a:p>
        </p:txBody>
      </p:sp>
    </p:spTree>
    <p:extLst>
      <p:ext uri="{BB962C8B-B14F-4D97-AF65-F5344CB8AC3E}">
        <p14:creationId xmlns:p14="http://schemas.microsoft.com/office/powerpoint/2010/main" val="1607076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smtClean="0"/>
              <a:t>Launch of “Disabled Peoples Challenge to the next Mayor of London”  - meetings with all 4 Mayoral candidates </a:t>
            </a:r>
          </a:p>
          <a:p>
            <a:pPr marL="171450" indent="-171450">
              <a:buFont typeface="Arial" panose="020B0604020202020204" pitchFamily="34" charset="0"/>
              <a:buChar char="•"/>
            </a:pPr>
            <a:endParaRPr lang="en-GB" sz="1400" dirty="0" smtClean="0"/>
          </a:p>
          <a:p>
            <a:pPr marL="171450" indent="-171450">
              <a:buFont typeface="Arial" panose="020B0604020202020204" pitchFamily="34" charset="0"/>
              <a:buChar char="•"/>
            </a:pPr>
            <a:r>
              <a:rPr lang="en-GB" sz="1400" dirty="0" smtClean="0"/>
              <a:t>We are going to be looking at how we progress and build on</a:t>
            </a:r>
            <a:r>
              <a:rPr lang="en-GB" sz="1400" baseline="0" dirty="0" smtClean="0"/>
              <a:t> a lot of these issues in the workshops and after lunch discussions…</a:t>
            </a:r>
          </a:p>
          <a:p>
            <a:pPr marL="171450" indent="-171450">
              <a:buFont typeface="Arial" panose="020B0604020202020204" pitchFamily="34" charset="0"/>
              <a:buChar char="•"/>
            </a:pPr>
            <a:endParaRPr lang="en-GB" sz="1400" baseline="0" dirty="0" smtClean="0"/>
          </a:p>
          <a:p>
            <a:pPr marL="171450" indent="-171450">
              <a:buFont typeface="Arial" panose="020B0604020202020204" pitchFamily="34" charset="0"/>
              <a:buChar char="•"/>
            </a:pPr>
            <a:endParaRPr lang="en-GB" sz="1400" dirty="0"/>
          </a:p>
        </p:txBody>
      </p:sp>
      <p:sp>
        <p:nvSpPr>
          <p:cNvPr id="4" name="Slide Number Placeholder 3"/>
          <p:cNvSpPr>
            <a:spLocks noGrp="1"/>
          </p:cNvSpPr>
          <p:nvPr>
            <p:ph type="sldNum" sz="quarter" idx="10"/>
          </p:nvPr>
        </p:nvSpPr>
        <p:spPr/>
        <p:txBody>
          <a:bodyPr/>
          <a:lstStyle/>
          <a:p>
            <a:fld id="{A826D931-4285-44FD-9CBF-514AE1BCD6D3}" type="slidenum">
              <a:rPr lang="en-GB" smtClean="0"/>
              <a:t>12</a:t>
            </a:fld>
            <a:endParaRPr lang="en-GB"/>
          </a:p>
        </p:txBody>
      </p:sp>
    </p:spTree>
    <p:extLst>
      <p:ext uri="{BB962C8B-B14F-4D97-AF65-F5344CB8AC3E}">
        <p14:creationId xmlns:p14="http://schemas.microsoft.com/office/powerpoint/2010/main" val="344484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EC6AC8-AA21-4AF7-8F3E-CD6C97B86832}"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7C91DE-19AE-4CDF-AF7E-4F252C0EC536}" type="slidenum">
              <a:rPr lang="en-GB" smtClean="0"/>
              <a:t>‹#›</a:t>
            </a:fld>
            <a:endParaRPr lang="en-GB"/>
          </a:p>
        </p:txBody>
      </p:sp>
    </p:spTree>
    <p:extLst>
      <p:ext uri="{BB962C8B-B14F-4D97-AF65-F5344CB8AC3E}">
        <p14:creationId xmlns:p14="http://schemas.microsoft.com/office/powerpoint/2010/main" val="883632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EC6AC8-AA21-4AF7-8F3E-CD6C97B86832}"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7C91DE-19AE-4CDF-AF7E-4F252C0EC536}" type="slidenum">
              <a:rPr lang="en-GB" smtClean="0"/>
              <a:t>‹#›</a:t>
            </a:fld>
            <a:endParaRPr lang="en-GB"/>
          </a:p>
        </p:txBody>
      </p:sp>
    </p:spTree>
    <p:extLst>
      <p:ext uri="{BB962C8B-B14F-4D97-AF65-F5344CB8AC3E}">
        <p14:creationId xmlns:p14="http://schemas.microsoft.com/office/powerpoint/2010/main" val="184988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EC6AC8-AA21-4AF7-8F3E-CD6C97B86832}"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7C91DE-19AE-4CDF-AF7E-4F252C0EC536}" type="slidenum">
              <a:rPr lang="en-GB" smtClean="0"/>
              <a:t>‹#›</a:t>
            </a:fld>
            <a:endParaRPr lang="en-GB"/>
          </a:p>
        </p:txBody>
      </p:sp>
    </p:spTree>
    <p:extLst>
      <p:ext uri="{BB962C8B-B14F-4D97-AF65-F5344CB8AC3E}">
        <p14:creationId xmlns:p14="http://schemas.microsoft.com/office/powerpoint/2010/main" val="972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EC6AC8-AA21-4AF7-8F3E-CD6C97B86832}"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7C91DE-19AE-4CDF-AF7E-4F252C0EC536}" type="slidenum">
              <a:rPr lang="en-GB" smtClean="0"/>
              <a:t>‹#›</a:t>
            </a:fld>
            <a:endParaRPr lang="en-GB"/>
          </a:p>
        </p:txBody>
      </p:sp>
    </p:spTree>
    <p:extLst>
      <p:ext uri="{BB962C8B-B14F-4D97-AF65-F5344CB8AC3E}">
        <p14:creationId xmlns:p14="http://schemas.microsoft.com/office/powerpoint/2010/main" val="269509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C6AC8-AA21-4AF7-8F3E-CD6C97B86832}" type="datetimeFigureOut">
              <a:rPr lang="en-GB" smtClean="0"/>
              <a:t>18/07/2016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7C91DE-19AE-4CDF-AF7E-4F252C0EC536}" type="slidenum">
              <a:rPr lang="en-GB" smtClean="0"/>
              <a:t>‹#›</a:t>
            </a:fld>
            <a:endParaRPr lang="en-GB"/>
          </a:p>
        </p:txBody>
      </p:sp>
    </p:spTree>
    <p:extLst>
      <p:ext uri="{BB962C8B-B14F-4D97-AF65-F5344CB8AC3E}">
        <p14:creationId xmlns:p14="http://schemas.microsoft.com/office/powerpoint/2010/main" val="199096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CEC6AC8-AA21-4AF7-8F3E-CD6C97B86832}" type="datetimeFigureOut">
              <a:rPr lang="en-GB" smtClean="0"/>
              <a:t>18/07/2016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7C91DE-19AE-4CDF-AF7E-4F252C0EC536}" type="slidenum">
              <a:rPr lang="en-GB" smtClean="0"/>
              <a:t>‹#›</a:t>
            </a:fld>
            <a:endParaRPr lang="en-GB"/>
          </a:p>
        </p:txBody>
      </p:sp>
    </p:spTree>
    <p:extLst>
      <p:ext uri="{BB962C8B-B14F-4D97-AF65-F5344CB8AC3E}">
        <p14:creationId xmlns:p14="http://schemas.microsoft.com/office/powerpoint/2010/main" val="2870970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CEC6AC8-AA21-4AF7-8F3E-CD6C97B86832}" type="datetimeFigureOut">
              <a:rPr lang="en-GB" smtClean="0"/>
              <a:t>18/07/2016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7C91DE-19AE-4CDF-AF7E-4F252C0EC536}" type="slidenum">
              <a:rPr lang="en-GB" smtClean="0"/>
              <a:t>‹#›</a:t>
            </a:fld>
            <a:endParaRPr lang="en-GB"/>
          </a:p>
        </p:txBody>
      </p:sp>
    </p:spTree>
    <p:extLst>
      <p:ext uri="{BB962C8B-B14F-4D97-AF65-F5344CB8AC3E}">
        <p14:creationId xmlns:p14="http://schemas.microsoft.com/office/powerpoint/2010/main" val="404790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CEC6AC8-AA21-4AF7-8F3E-CD6C97B86832}" type="datetimeFigureOut">
              <a:rPr lang="en-GB" smtClean="0"/>
              <a:t>18/07/2016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7C91DE-19AE-4CDF-AF7E-4F252C0EC536}" type="slidenum">
              <a:rPr lang="en-GB" smtClean="0"/>
              <a:t>‹#›</a:t>
            </a:fld>
            <a:endParaRPr lang="en-GB"/>
          </a:p>
        </p:txBody>
      </p:sp>
    </p:spTree>
    <p:extLst>
      <p:ext uri="{BB962C8B-B14F-4D97-AF65-F5344CB8AC3E}">
        <p14:creationId xmlns:p14="http://schemas.microsoft.com/office/powerpoint/2010/main" val="2441389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C6AC8-AA21-4AF7-8F3E-CD6C97B86832}" type="datetimeFigureOut">
              <a:rPr lang="en-GB" smtClean="0"/>
              <a:t>18/07/2016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7C91DE-19AE-4CDF-AF7E-4F252C0EC536}" type="slidenum">
              <a:rPr lang="en-GB" smtClean="0"/>
              <a:t>‹#›</a:t>
            </a:fld>
            <a:endParaRPr lang="en-GB"/>
          </a:p>
        </p:txBody>
      </p:sp>
    </p:spTree>
    <p:extLst>
      <p:ext uri="{BB962C8B-B14F-4D97-AF65-F5344CB8AC3E}">
        <p14:creationId xmlns:p14="http://schemas.microsoft.com/office/powerpoint/2010/main" val="344166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C6AC8-AA21-4AF7-8F3E-CD6C97B86832}" type="datetimeFigureOut">
              <a:rPr lang="en-GB" smtClean="0"/>
              <a:t>18/07/2016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7C91DE-19AE-4CDF-AF7E-4F252C0EC536}" type="slidenum">
              <a:rPr lang="en-GB" smtClean="0"/>
              <a:t>‹#›</a:t>
            </a:fld>
            <a:endParaRPr lang="en-GB"/>
          </a:p>
        </p:txBody>
      </p:sp>
    </p:spTree>
    <p:extLst>
      <p:ext uri="{BB962C8B-B14F-4D97-AF65-F5344CB8AC3E}">
        <p14:creationId xmlns:p14="http://schemas.microsoft.com/office/powerpoint/2010/main" val="155167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C6AC8-AA21-4AF7-8F3E-CD6C97B86832}" type="datetimeFigureOut">
              <a:rPr lang="en-GB" smtClean="0"/>
              <a:t>18/07/2016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7C91DE-19AE-4CDF-AF7E-4F252C0EC536}" type="slidenum">
              <a:rPr lang="en-GB" smtClean="0"/>
              <a:t>‹#›</a:t>
            </a:fld>
            <a:endParaRPr lang="en-GB"/>
          </a:p>
        </p:txBody>
      </p:sp>
    </p:spTree>
    <p:extLst>
      <p:ext uri="{BB962C8B-B14F-4D97-AF65-F5344CB8AC3E}">
        <p14:creationId xmlns:p14="http://schemas.microsoft.com/office/powerpoint/2010/main" val="176043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C6AC8-AA21-4AF7-8F3E-CD6C97B86832}" type="datetimeFigureOut">
              <a:rPr lang="en-GB" smtClean="0"/>
              <a:t>18/07/2016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C91DE-19AE-4CDF-AF7E-4F252C0EC536}" type="slidenum">
              <a:rPr lang="en-GB" smtClean="0"/>
              <a:t>‹#›</a:t>
            </a:fld>
            <a:endParaRPr lang="en-GB"/>
          </a:p>
        </p:txBody>
      </p:sp>
    </p:spTree>
    <p:extLst>
      <p:ext uri="{BB962C8B-B14F-4D97-AF65-F5344CB8AC3E}">
        <p14:creationId xmlns:p14="http://schemas.microsoft.com/office/powerpoint/2010/main" val="1712574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1679392"/>
          </a:xfrm>
        </p:spPr>
        <p:txBody>
          <a:bodyPr>
            <a:normAutofit fontScale="90000"/>
          </a:bodyPr>
          <a:lstStyle/>
          <a:p>
            <a:r>
              <a:rPr lang="en-GB" dirty="0" smtClean="0"/>
              <a:t>Welcome to ROFA’s ‘Uniting our voices &amp; defending our rights’ conference 2016 </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808" y="2708920"/>
            <a:ext cx="359695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2243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6672"/>
            <a:ext cx="76200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5733256"/>
            <a:ext cx="5832648" cy="1077218"/>
          </a:xfrm>
          <a:prstGeom prst="rect">
            <a:avLst/>
          </a:prstGeom>
          <a:noFill/>
        </p:spPr>
        <p:txBody>
          <a:bodyPr wrap="square" rtlCol="0">
            <a:spAutoFit/>
          </a:bodyPr>
          <a:lstStyle/>
          <a:p>
            <a:r>
              <a:rPr lang="en-GB" sz="3200" b="1" dirty="0" smtClean="0"/>
              <a:t>Not Dead Yet protest against Marris’ bill</a:t>
            </a:r>
            <a:endParaRPr lang="en-GB" sz="3200" b="1" dirty="0"/>
          </a:p>
        </p:txBody>
      </p:sp>
    </p:spTree>
    <p:extLst>
      <p:ext uri="{BB962C8B-B14F-4D97-AF65-F5344CB8AC3E}">
        <p14:creationId xmlns:p14="http://schemas.microsoft.com/office/powerpoint/2010/main" val="284381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20" t="7170" r="20289" b="13853"/>
          <a:stretch/>
        </p:blipFill>
        <p:spPr bwMode="auto">
          <a:xfrm>
            <a:off x="1096825" y="260648"/>
            <a:ext cx="6912768" cy="520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63688" y="5733256"/>
            <a:ext cx="5472608" cy="369332"/>
          </a:xfrm>
          <a:prstGeom prst="rect">
            <a:avLst/>
          </a:prstGeom>
          <a:noFill/>
        </p:spPr>
        <p:txBody>
          <a:bodyPr wrap="square" rtlCol="0">
            <a:spAutoFit/>
          </a:bodyPr>
          <a:lstStyle/>
          <a:p>
            <a:r>
              <a:rPr lang="en-GB" dirty="0" smtClean="0"/>
              <a:t>DHC Matters launch</a:t>
            </a:r>
            <a:endParaRPr lang="en-GB" dirty="0"/>
          </a:p>
        </p:txBody>
      </p:sp>
    </p:spTree>
    <p:extLst>
      <p:ext uri="{BB962C8B-B14F-4D97-AF65-F5344CB8AC3E}">
        <p14:creationId xmlns:p14="http://schemas.microsoft.com/office/powerpoint/2010/main" val="2625553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London Mayoral election …</a:t>
            </a:r>
            <a:endParaRPr lang="en-GB" dirty="0"/>
          </a:p>
        </p:txBody>
      </p:sp>
      <p:sp>
        <p:nvSpPr>
          <p:cNvPr id="5" name="Content Placeholder 4"/>
          <p:cNvSpPr>
            <a:spLocks noGrp="1"/>
          </p:cNvSpPr>
          <p:nvPr>
            <p:ph idx="1"/>
          </p:nvPr>
        </p:nvSpPr>
        <p:spPr/>
        <p:txBody>
          <a:bodyPr/>
          <a:lstStyle/>
          <a:p>
            <a:endParaRPr lang="en-GB" dirty="0"/>
          </a:p>
        </p:txBody>
      </p:sp>
      <p:pic>
        <p:nvPicPr>
          <p:cNvPr id="3076" name="Picture 4" descr="\\INCLUSIONSERVER\Public\WEBSITE\Images\Event Photos\2016.04.05 Disabled Londoners Manifesto Launch 050416\Disabled Londoners Manifesto\DisabledLondonersManifestoLR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396" y="1916832"/>
            <a:ext cx="7312003" cy="386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8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Inclusive education </a:t>
            </a:r>
            <a:endParaRPr lang="en-GB" dirty="0"/>
          </a:p>
        </p:txBody>
      </p:sp>
      <p:sp>
        <p:nvSpPr>
          <p:cNvPr id="3" name="Content Placeholder 2"/>
          <p:cNvSpPr>
            <a:spLocks noGrp="1"/>
          </p:cNvSpPr>
          <p:nvPr>
            <p:ph idx="1"/>
          </p:nvPr>
        </p:nvSpPr>
        <p:spPr/>
        <p:txBody>
          <a:bodyPr>
            <a:normAutofit/>
          </a:bodyPr>
          <a:lstStyle/>
          <a:p>
            <a:endParaRPr lang="en-GB" dirty="0"/>
          </a:p>
        </p:txBody>
      </p:sp>
      <p:pic>
        <p:nvPicPr>
          <p:cNvPr id="4" name="Picture 2" descr="C:\Users\Tracey.Lazard\AppData\Local\Microsoft\Windows\Temporary Internet Files\Content.Outlook\N9X8URAB\photo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7416824" cy="417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279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Defending our vision of rights, inclusion and equality… </a:t>
            </a:r>
            <a:endParaRPr lang="en-GB" dirty="0"/>
          </a:p>
        </p:txBody>
      </p:sp>
      <p:sp>
        <p:nvSpPr>
          <p:cNvPr id="3" name="Content Placeholder 2"/>
          <p:cNvSpPr>
            <a:spLocks noGrp="1"/>
          </p:cNvSpPr>
          <p:nvPr>
            <p:ph idx="1"/>
          </p:nvPr>
        </p:nvSpPr>
        <p:spPr/>
        <p:txBody>
          <a:bodyPr/>
          <a:lstStyle/>
          <a:p>
            <a:r>
              <a:rPr lang="en-GB" dirty="0" smtClean="0"/>
              <a:t>In a neo liberal Brexit Britain….with a new Tory government……</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63" y="3212976"/>
            <a:ext cx="359727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195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Campaign priorities in 2016/17… </a:t>
            </a:r>
            <a:endParaRPr lang="en-GB" dirty="0"/>
          </a:p>
        </p:txBody>
      </p:sp>
      <p:sp>
        <p:nvSpPr>
          <p:cNvPr id="3" name="Content Placeholder 2"/>
          <p:cNvSpPr>
            <a:spLocks noGrp="1"/>
          </p:cNvSpPr>
          <p:nvPr>
            <p:ph idx="1"/>
          </p:nvPr>
        </p:nvSpPr>
        <p:spPr/>
        <p:txBody>
          <a:bodyPr/>
          <a:lstStyle/>
          <a:p>
            <a:pPr marL="0" indent="0">
              <a:buNone/>
            </a:pPr>
            <a:r>
              <a:rPr lang="en-GB" dirty="0" smtClean="0"/>
              <a:t>Last year we agreed following campaign priorities: </a:t>
            </a:r>
          </a:p>
          <a:p>
            <a:pPr marL="0" indent="0">
              <a:buNone/>
            </a:pPr>
            <a:r>
              <a:rPr lang="en-GB" dirty="0"/>
              <a:t>•	Benefits and welfare reform</a:t>
            </a:r>
          </a:p>
          <a:p>
            <a:pPr marL="0" indent="0">
              <a:buNone/>
            </a:pPr>
            <a:r>
              <a:rPr lang="en-GB" dirty="0"/>
              <a:t>•	Independent Living </a:t>
            </a:r>
          </a:p>
          <a:p>
            <a:pPr marL="0" indent="0">
              <a:buNone/>
            </a:pPr>
            <a:r>
              <a:rPr lang="en-GB" dirty="0"/>
              <a:t>•	Disability hate crime</a:t>
            </a:r>
          </a:p>
          <a:p>
            <a:pPr marL="0" indent="0">
              <a:buNone/>
            </a:pPr>
            <a:r>
              <a:rPr lang="en-GB" dirty="0"/>
              <a:t>•	Employment </a:t>
            </a:r>
          </a:p>
          <a:p>
            <a:pPr marL="0" indent="0">
              <a:buNone/>
            </a:pPr>
            <a:r>
              <a:rPr lang="en-GB" dirty="0"/>
              <a:t>•	Equality and education</a:t>
            </a:r>
          </a:p>
          <a:p>
            <a:pPr marL="0" indent="0">
              <a:buNone/>
            </a:pPr>
            <a:endParaRPr lang="en-GB" dirty="0"/>
          </a:p>
        </p:txBody>
      </p:sp>
    </p:spTree>
    <p:extLst>
      <p:ext uri="{BB962C8B-B14F-4D97-AF65-F5344CB8AC3E}">
        <p14:creationId xmlns:p14="http://schemas.microsoft.com/office/powerpoint/2010/main" val="106792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What next: Benefits </a:t>
            </a:r>
            <a:r>
              <a:rPr lang="en-GB" b="1" dirty="0"/>
              <a:t>and welfare </a:t>
            </a:r>
            <a:r>
              <a:rPr lang="en-GB" b="1" dirty="0" smtClean="0"/>
              <a:t>reform</a:t>
            </a:r>
            <a:r>
              <a:rPr lang="en-GB" b="1" dirty="0"/>
              <a:t>?</a:t>
            </a:r>
          </a:p>
        </p:txBody>
      </p:sp>
      <p:sp>
        <p:nvSpPr>
          <p:cNvPr id="3" name="Content Placeholder 2"/>
          <p:cNvSpPr>
            <a:spLocks noGrp="1"/>
          </p:cNvSpPr>
          <p:nvPr>
            <p:ph idx="1"/>
          </p:nvPr>
        </p:nvSpPr>
        <p:spPr/>
        <p:txBody>
          <a:bodyPr>
            <a:normAutofit lnSpcReduction="10000"/>
          </a:bodyPr>
          <a:lstStyle/>
          <a:p>
            <a:r>
              <a:rPr lang="en-GB" dirty="0" smtClean="0"/>
              <a:t>EHRC cumulative impact assessment</a:t>
            </a:r>
          </a:p>
          <a:p>
            <a:r>
              <a:rPr lang="en-GB" dirty="0" smtClean="0"/>
              <a:t>Scrap ESA/WRAG</a:t>
            </a:r>
          </a:p>
          <a:p>
            <a:r>
              <a:rPr lang="en-GB" dirty="0" smtClean="0"/>
              <a:t>PIP / AA  </a:t>
            </a:r>
          </a:p>
          <a:p>
            <a:r>
              <a:rPr lang="en-GB" dirty="0"/>
              <a:t>Challenge biopsychosocial </a:t>
            </a:r>
            <a:r>
              <a:rPr lang="en-GB" dirty="0" smtClean="0"/>
              <a:t>model</a:t>
            </a:r>
          </a:p>
          <a:p>
            <a:r>
              <a:rPr lang="en-GB" dirty="0" smtClean="0"/>
              <a:t>Campaign against ATOS, Capita and Maximus </a:t>
            </a:r>
          </a:p>
          <a:p>
            <a:r>
              <a:rPr lang="en-GB" dirty="0" smtClean="0"/>
              <a:t>UNCRPD : UK scrutiny in 2017</a:t>
            </a:r>
          </a:p>
          <a:p>
            <a:r>
              <a:rPr lang="en-GB" dirty="0" smtClean="0"/>
              <a:t>Develop our vision of community / welfare support that delivers choice &amp; control </a:t>
            </a:r>
            <a:endParaRPr lang="en-GB" dirty="0"/>
          </a:p>
        </p:txBody>
      </p:sp>
    </p:spTree>
    <p:extLst>
      <p:ext uri="{BB962C8B-B14F-4D97-AF65-F5344CB8AC3E}">
        <p14:creationId xmlns:p14="http://schemas.microsoft.com/office/powerpoint/2010/main" val="2694406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next: Independent </a:t>
            </a:r>
            <a:r>
              <a:rPr lang="en-GB" b="1" dirty="0"/>
              <a:t>Living </a:t>
            </a:r>
            <a:r>
              <a:rPr lang="en-GB" b="1" dirty="0" smtClean="0"/>
              <a:t>?</a:t>
            </a:r>
            <a:endParaRPr lang="en-GB" b="1" dirty="0"/>
          </a:p>
        </p:txBody>
      </p:sp>
      <p:sp>
        <p:nvSpPr>
          <p:cNvPr id="3" name="Content Placeholder 2"/>
          <p:cNvSpPr>
            <a:spLocks noGrp="1"/>
          </p:cNvSpPr>
          <p:nvPr>
            <p:ph idx="1"/>
          </p:nvPr>
        </p:nvSpPr>
        <p:spPr/>
        <p:txBody>
          <a:bodyPr/>
          <a:lstStyle/>
          <a:p>
            <a:r>
              <a:rPr lang="en-GB" dirty="0" smtClean="0"/>
              <a:t>LA/Social care funding crisis </a:t>
            </a:r>
          </a:p>
          <a:p>
            <a:r>
              <a:rPr lang="en-GB" dirty="0" smtClean="0"/>
              <a:t>Impact of social care funding cuts </a:t>
            </a:r>
          </a:p>
          <a:p>
            <a:r>
              <a:rPr lang="en-GB" dirty="0" smtClean="0"/>
              <a:t>DP and living wage</a:t>
            </a:r>
          </a:p>
          <a:p>
            <a:r>
              <a:rPr lang="en-GB" dirty="0" smtClean="0"/>
              <a:t>Monitor Care Act / take legal action</a:t>
            </a:r>
          </a:p>
          <a:p>
            <a:r>
              <a:rPr lang="en-GB" dirty="0" smtClean="0"/>
              <a:t>Develop our vision of independent living: PB is not enough we need DPO led /peer community </a:t>
            </a:r>
            <a:r>
              <a:rPr lang="en-GB" dirty="0"/>
              <a:t>infrastructure </a:t>
            </a:r>
            <a:r>
              <a:rPr lang="en-GB" dirty="0" smtClean="0"/>
              <a:t>as well</a:t>
            </a:r>
            <a:endParaRPr lang="en-GB" dirty="0"/>
          </a:p>
        </p:txBody>
      </p:sp>
    </p:spTree>
    <p:extLst>
      <p:ext uri="{BB962C8B-B14F-4D97-AF65-F5344CB8AC3E}">
        <p14:creationId xmlns:p14="http://schemas.microsoft.com/office/powerpoint/2010/main" val="61791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next: Disability hate </a:t>
            </a:r>
            <a:r>
              <a:rPr lang="en-GB" b="1" dirty="0" smtClean="0"/>
              <a:t>crime?</a:t>
            </a:r>
            <a:endParaRPr lang="en-GB" b="1" dirty="0"/>
          </a:p>
        </p:txBody>
      </p:sp>
      <p:sp>
        <p:nvSpPr>
          <p:cNvPr id="3" name="Content Placeholder 2"/>
          <p:cNvSpPr>
            <a:spLocks noGrp="1"/>
          </p:cNvSpPr>
          <p:nvPr>
            <p:ph idx="1"/>
          </p:nvPr>
        </p:nvSpPr>
        <p:spPr/>
        <p:txBody>
          <a:bodyPr/>
          <a:lstStyle/>
          <a:p>
            <a:r>
              <a:rPr lang="en-GB" dirty="0" smtClean="0"/>
              <a:t>Roll out DHC Matters</a:t>
            </a:r>
          </a:p>
          <a:p>
            <a:r>
              <a:rPr lang="en-GB" dirty="0" smtClean="0"/>
              <a:t>Increase DPO capacity to tackle DHC and lobby</a:t>
            </a:r>
          </a:p>
          <a:p>
            <a:r>
              <a:rPr lang="en-GB" dirty="0" smtClean="0"/>
              <a:t>Raise awareness of hate crime  </a:t>
            </a:r>
            <a:endParaRPr lang="en-GB" dirty="0"/>
          </a:p>
        </p:txBody>
      </p:sp>
    </p:spTree>
    <p:extLst>
      <p:ext uri="{BB962C8B-B14F-4D97-AF65-F5344CB8AC3E}">
        <p14:creationId xmlns:p14="http://schemas.microsoft.com/office/powerpoint/2010/main" val="3352547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next: </a:t>
            </a:r>
            <a:r>
              <a:rPr lang="en-GB" b="1" dirty="0" smtClean="0"/>
              <a:t>Employment?</a:t>
            </a:r>
            <a:endParaRPr lang="en-GB" b="1" dirty="0"/>
          </a:p>
        </p:txBody>
      </p:sp>
      <p:sp>
        <p:nvSpPr>
          <p:cNvPr id="3" name="Content Placeholder 2"/>
          <p:cNvSpPr>
            <a:spLocks noGrp="1"/>
          </p:cNvSpPr>
          <p:nvPr>
            <p:ph idx="1"/>
          </p:nvPr>
        </p:nvSpPr>
        <p:spPr/>
        <p:txBody>
          <a:bodyPr/>
          <a:lstStyle/>
          <a:p>
            <a:r>
              <a:rPr lang="en-GB" dirty="0" smtClean="0"/>
              <a:t>ATW – maintain pressure, evidence and scrutiny </a:t>
            </a:r>
          </a:p>
          <a:p>
            <a:r>
              <a:rPr lang="en-GB" dirty="0" smtClean="0"/>
              <a:t>Employment Green paper …</a:t>
            </a:r>
          </a:p>
          <a:p>
            <a:r>
              <a:rPr lang="en-GB" dirty="0" smtClean="0"/>
              <a:t>Brexit affect on workers &amp; anti discrimination rights</a:t>
            </a:r>
          </a:p>
          <a:p>
            <a:r>
              <a:rPr lang="en-GB" dirty="0" smtClean="0"/>
              <a:t>Develop evidence of positive employment support models</a:t>
            </a:r>
            <a:endParaRPr lang="en-GB" dirty="0"/>
          </a:p>
        </p:txBody>
      </p:sp>
    </p:spTree>
    <p:extLst>
      <p:ext uri="{BB962C8B-B14F-4D97-AF65-F5344CB8AC3E}">
        <p14:creationId xmlns:p14="http://schemas.microsoft.com/office/powerpoint/2010/main" val="211917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year on….</a:t>
            </a:r>
            <a:endParaRPr lang="en-GB" b="1" dirty="0"/>
          </a:p>
        </p:txBody>
      </p:sp>
      <p:sp>
        <p:nvSpPr>
          <p:cNvPr id="3" name="Content Placeholder 2"/>
          <p:cNvSpPr>
            <a:spLocks noGrp="1"/>
          </p:cNvSpPr>
          <p:nvPr>
            <p:ph idx="1"/>
          </p:nvPr>
        </p:nvSpPr>
        <p:spPr/>
        <p:txBody>
          <a:bodyPr/>
          <a:lstStyle/>
          <a:p>
            <a:r>
              <a:rPr lang="en-GB" dirty="0" smtClean="0"/>
              <a:t>Sharing and learning from our campaigning over the last year</a:t>
            </a:r>
          </a:p>
          <a:p>
            <a:r>
              <a:rPr lang="en-GB" dirty="0" smtClean="0"/>
              <a:t>Exploring and debating how we can defend and progress our vision of rights, inclusion and equality </a:t>
            </a:r>
          </a:p>
          <a:p>
            <a:r>
              <a:rPr lang="en-GB" dirty="0" smtClean="0"/>
              <a:t>Discussing and mapping out our campaign priorities over the next year</a:t>
            </a:r>
          </a:p>
          <a:p>
            <a:r>
              <a:rPr lang="en-GB" dirty="0" smtClean="0"/>
              <a:t>Building our alliance </a:t>
            </a:r>
            <a:endParaRPr lang="en-GB" dirty="0"/>
          </a:p>
        </p:txBody>
      </p:sp>
    </p:spTree>
    <p:extLst>
      <p:ext uri="{BB962C8B-B14F-4D97-AF65-F5344CB8AC3E}">
        <p14:creationId xmlns:p14="http://schemas.microsoft.com/office/powerpoint/2010/main" val="164045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next: Equality in </a:t>
            </a:r>
            <a:r>
              <a:rPr lang="en-GB" dirty="0" smtClean="0"/>
              <a:t>education?</a:t>
            </a:r>
            <a:endParaRPr lang="en-GB" dirty="0"/>
          </a:p>
        </p:txBody>
      </p:sp>
      <p:sp>
        <p:nvSpPr>
          <p:cNvPr id="3" name="Content Placeholder 2"/>
          <p:cNvSpPr>
            <a:spLocks noGrp="1"/>
          </p:cNvSpPr>
          <p:nvPr>
            <p:ph idx="1"/>
          </p:nvPr>
        </p:nvSpPr>
        <p:spPr/>
        <p:txBody>
          <a:bodyPr/>
          <a:lstStyle/>
          <a:p>
            <a:endParaRPr lang="en-GB" dirty="0"/>
          </a:p>
          <a:p>
            <a:r>
              <a:rPr lang="en-GB" dirty="0" smtClean="0"/>
              <a:t>Campaign for inclusive apprenticeships</a:t>
            </a:r>
          </a:p>
          <a:p>
            <a:r>
              <a:rPr lang="en-GB" dirty="0" smtClean="0"/>
              <a:t>Campaign for access to mainstream education provision</a:t>
            </a:r>
          </a:p>
          <a:p>
            <a:r>
              <a:rPr lang="en-GB" dirty="0" smtClean="0"/>
              <a:t>Academies?  </a:t>
            </a:r>
          </a:p>
          <a:p>
            <a:endParaRPr lang="en-GB" dirty="0"/>
          </a:p>
        </p:txBody>
      </p:sp>
    </p:spTree>
    <p:extLst>
      <p:ext uri="{BB962C8B-B14F-4D97-AF65-F5344CB8AC3E}">
        <p14:creationId xmlns:p14="http://schemas.microsoft.com/office/powerpoint/2010/main" val="344187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To help us do this we have…</a:t>
            </a:r>
            <a:endParaRPr lang="en-GB" b="1" dirty="0"/>
          </a:p>
        </p:txBody>
      </p:sp>
      <p:sp>
        <p:nvSpPr>
          <p:cNvPr id="3" name="Content Placeholder 2"/>
          <p:cNvSpPr>
            <a:spLocks noGrp="1"/>
          </p:cNvSpPr>
          <p:nvPr>
            <p:ph idx="1"/>
          </p:nvPr>
        </p:nvSpPr>
        <p:spPr/>
        <p:txBody>
          <a:bodyPr/>
          <a:lstStyle/>
          <a:p>
            <a:r>
              <a:rPr lang="en-GB" dirty="0" smtClean="0"/>
              <a:t>A keynote speech by Professor Peter Beresford and a panel discussion with ROFA members</a:t>
            </a:r>
          </a:p>
          <a:p>
            <a:r>
              <a:rPr lang="en-GB" dirty="0" smtClean="0"/>
              <a:t>Workshops sharing info and top tips on some great examples of campaigning you have done over the last year</a:t>
            </a:r>
          </a:p>
          <a:p>
            <a:r>
              <a:rPr lang="en-GB" dirty="0" smtClean="0"/>
              <a:t>Plus plenty of time for discussion and debate on priority issues for the next year </a:t>
            </a:r>
          </a:p>
        </p:txBody>
      </p:sp>
    </p:spTree>
    <p:extLst>
      <p:ext uri="{BB962C8B-B14F-4D97-AF65-F5344CB8AC3E}">
        <p14:creationId xmlns:p14="http://schemas.microsoft.com/office/powerpoint/2010/main" val="270404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rmAutofit/>
          </a:bodyPr>
          <a:lstStyle/>
          <a:p>
            <a:r>
              <a:rPr lang="en-GB" dirty="0"/>
              <a:t>A whistle stop tour of campaigning highlights…</a:t>
            </a:r>
            <a:br>
              <a:rPr lang="en-GB" dirty="0"/>
            </a:b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3524" y="3083800"/>
            <a:ext cx="3596952" cy="25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99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4" y="176213"/>
            <a:ext cx="6585173" cy="4920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47864" y="5877272"/>
            <a:ext cx="4896544" cy="584775"/>
          </a:xfrm>
          <a:prstGeom prst="rect">
            <a:avLst/>
          </a:prstGeom>
          <a:noFill/>
        </p:spPr>
        <p:txBody>
          <a:bodyPr wrap="square" rtlCol="0">
            <a:spAutoFit/>
          </a:bodyPr>
          <a:lstStyle/>
          <a:p>
            <a:r>
              <a:rPr lang="en-GB" sz="3200" b="1" dirty="0" smtClean="0"/>
              <a:t>Stop Changes 2 ATW march</a:t>
            </a:r>
            <a:endParaRPr lang="en-GB" sz="3200" b="1" dirty="0"/>
          </a:p>
        </p:txBody>
      </p:sp>
    </p:spTree>
    <p:extLst>
      <p:ext uri="{BB962C8B-B14F-4D97-AF65-F5344CB8AC3E}">
        <p14:creationId xmlns:p14="http://schemas.microsoft.com/office/powerpoint/2010/main" val="2641205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31199"/>
            <a:ext cx="4357398" cy="5832648"/>
          </a:xfrm>
          <a:prstGeom prst="rect">
            <a:avLst/>
          </a:prstGeom>
        </p:spPr>
      </p:pic>
      <p:sp>
        <p:nvSpPr>
          <p:cNvPr id="5" name="TextBox 4"/>
          <p:cNvSpPr txBox="1"/>
          <p:nvPr/>
        </p:nvSpPr>
        <p:spPr>
          <a:xfrm>
            <a:off x="5652120" y="692696"/>
            <a:ext cx="3096344" cy="954107"/>
          </a:xfrm>
          <a:prstGeom prst="rect">
            <a:avLst/>
          </a:prstGeom>
          <a:noFill/>
        </p:spPr>
        <p:txBody>
          <a:bodyPr wrap="square" rtlCol="0">
            <a:spAutoFit/>
          </a:bodyPr>
          <a:lstStyle/>
          <a:p>
            <a:r>
              <a:rPr lang="en-GB" sz="2800" b="1" dirty="0" smtClean="0"/>
              <a:t>Stop Changes 2 ATW march</a:t>
            </a:r>
            <a:endParaRPr lang="en-GB" sz="2800" b="1" dirty="0"/>
          </a:p>
        </p:txBody>
      </p:sp>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3051589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77" t="13095" r="34853" b="6250"/>
          <a:stretch/>
        </p:blipFill>
        <p:spPr bwMode="auto">
          <a:xfrm>
            <a:off x="2411760" y="404664"/>
            <a:ext cx="4107543" cy="590005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742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022" t="23689" r="26696" b="23931"/>
          <a:stretch/>
        </p:blipFill>
        <p:spPr bwMode="auto">
          <a:xfrm>
            <a:off x="1259632" y="476672"/>
            <a:ext cx="6138137"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43608" y="5373216"/>
            <a:ext cx="5832648" cy="707886"/>
          </a:xfrm>
          <a:prstGeom prst="rect">
            <a:avLst/>
          </a:prstGeom>
          <a:noFill/>
        </p:spPr>
        <p:txBody>
          <a:bodyPr wrap="square" rtlCol="0">
            <a:spAutoFit/>
          </a:bodyPr>
          <a:lstStyle/>
          <a:p>
            <a:r>
              <a:rPr lang="en-GB" sz="4000" b="1" dirty="0" smtClean="0"/>
              <a:t>ESA cut protest</a:t>
            </a:r>
            <a:endParaRPr lang="en-GB" sz="4000" b="1" dirty="0"/>
          </a:p>
        </p:txBody>
      </p:sp>
    </p:spTree>
    <p:extLst>
      <p:ext uri="{BB962C8B-B14F-4D97-AF65-F5344CB8AC3E}">
        <p14:creationId xmlns:p14="http://schemas.microsoft.com/office/powerpoint/2010/main" val="3578560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631" t="26060" r="33763" b="38865"/>
          <a:stretch/>
        </p:blipFill>
        <p:spPr bwMode="auto">
          <a:xfrm>
            <a:off x="1835696" y="476671"/>
            <a:ext cx="5544616" cy="396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63788" y="4781306"/>
            <a:ext cx="3888432" cy="923330"/>
          </a:xfrm>
          <a:prstGeom prst="rect">
            <a:avLst/>
          </a:prstGeom>
          <a:noFill/>
        </p:spPr>
        <p:txBody>
          <a:bodyPr wrap="square" rtlCol="0">
            <a:spAutoFit/>
          </a:bodyPr>
          <a:lstStyle/>
          <a:p>
            <a:r>
              <a:rPr lang="en-GB" dirty="0" smtClean="0"/>
              <a:t>Protest in Parliament during week of PIP </a:t>
            </a:r>
            <a:r>
              <a:rPr lang="en-GB" dirty="0" err="1" smtClean="0"/>
              <a:t>u-turn</a:t>
            </a:r>
            <a:r>
              <a:rPr lang="en-GB" dirty="0" smtClean="0"/>
              <a:t> – calling on Osborne to apologise</a:t>
            </a:r>
            <a:endParaRPr lang="en-GB" dirty="0"/>
          </a:p>
        </p:txBody>
      </p:sp>
    </p:spTree>
    <p:extLst>
      <p:ext uri="{BB962C8B-B14F-4D97-AF65-F5344CB8AC3E}">
        <p14:creationId xmlns:p14="http://schemas.microsoft.com/office/powerpoint/2010/main" val="3294888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1323</Words>
  <Application>Microsoft Office PowerPoint</Application>
  <PresentationFormat>On-screen Show (4:3)</PresentationFormat>
  <Paragraphs>172</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Welcome to ROFA’s ‘Uniting our voices &amp; defending our rights’ conference 2016 </vt:lpstr>
      <vt:lpstr>A year on….</vt:lpstr>
      <vt:lpstr>To help us do this we have…</vt:lpstr>
      <vt:lpstr>A whistle stop tour of campaigning highlights…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London Mayoral election …</vt:lpstr>
      <vt:lpstr>Inclusive education </vt:lpstr>
      <vt:lpstr>Defending our vision of rights, inclusion and equality… </vt:lpstr>
      <vt:lpstr>Campaign priorities in 2016/17… </vt:lpstr>
      <vt:lpstr>What next: Benefits and welfare reform?</vt:lpstr>
      <vt:lpstr>What next: Independent Living ?</vt:lpstr>
      <vt:lpstr>What next: Disability hate crime?</vt:lpstr>
      <vt:lpstr>What next: Employment?</vt:lpstr>
      <vt:lpstr>What next: Equality in education?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Ellen.Clifford</dc:creator>
  <cp:lastModifiedBy>Tracey.Lazard</cp:lastModifiedBy>
  <cp:revision>28</cp:revision>
  <dcterms:created xsi:type="dcterms:W3CDTF">2016-07-08T15:04:05Z</dcterms:created>
  <dcterms:modified xsi:type="dcterms:W3CDTF">2016-07-18T13:36:56Z</dcterms:modified>
</cp:coreProperties>
</file>